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23" r:id="rId2"/>
    <p:sldId id="403" r:id="rId3"/>
    <p:sldId id="358" r:id="rId4"/>
    <p:sldId id="355" r:id="rId5"/>
    <p:sldId id="493" r:id="rId6"/>
    <p:sldId id="410" r:id="rId7"/>
    <p:sldId id="468" r:id="rId8"/>
    <p:sldId id="469" r:id="rId9"/>
    <p:sldId id="470" r:id="rId10"/>
    <p:sldId id="471" r:id="rId11"/>
    <p:sldId id="472" r:id="rId12"/>
    <p:sldId id="473" r:id="rId13"/>
    <p:sldId id="474" r:id="rId14"/>
    <p:sldId id="475" r:id="rId15"/>
    <p:sldId id="476" r:id="rId16"/>
    <p:sldId id="477" r:id="rId17"/>
    <p:sldId id="480" r:id="rId18"/>
    <p:sldId id="478" r:id="rId19"/>
    <p:sldId id="479" r:id="rId20"/>
    <p:sldId id="481" r:id="rId21"/>
    <p:sldId id="483" r:id="rId22"/>
    <p:sldId id="482" r:id="rId23"/>
    <p:sldId id="484" r:id="rId24"/>
    <p:sldId id="485" r:id="rId25"/>
    <p:sldId id="486" r:id="rId26"/>
    <p:sldId id="487" r:id="rId27"/>
    <p:sldId id="488" r:id="rId28"/>
    <p:sldId id="489" r:id="rId29"/>
    <p:sldId id="491" r:id="rId30"/>
    <p:sldId id="490" r:id="rId31"/>
    <p:sldId id="492" r:id="rId32"/>
    <p:sldId id="496" r:id="rId33"/>
    <p:sldId id="324" r:id="rId34"/>
    <p:sldId id="444" r:id="rId35"/>
    <p:sldId id="445" r:id="rId36"/>
    <p:sldId id="446" r:id="rId37"/>
    <p:sldId id="447" r:id="rId38"/>
    <p:sldId id="448" r:id="rId39"/>
    <p:sldId id="449" r:id="rId40"/>
    <p:sldId id="450" r:id="rId41"/>
    <p:sldId id="451" r:id="rId42"/>
    <p:sldId id="452" r:id="rId43"/>
    <p:sldId id="454" r:id="rId44"/>
    <p:sldId id="455" r:id="rId45"/>
    <p:sldId id="453" r:id="rId46"/>
    <p:sldId id="456" r:id="rId47"/>
    <p:sldId id="497" r:id="rId48"/>
    <p:sldId id="457" r:id="rId49"/>
    <p:sldId id="459" r:id="rId50"/>
    <p:sldId id="460" r:id="rId51"/>
    <p:sldId id="461" r:id="rId52"/>
    <p:sldId id="462" r:id="rId53"/>
    <p:sldId id="463" r:id="rId54"/>
    <p:sldId id="464" r:id="rId55"/>
    <p:sldId id="465" r:id="rId56"/>
    <p:sldId id="466" r:id="rId57"/>
    <p:sldId id="467" r:id="rId58"/>
    <p:sldId id="494" r:id="rId59"/>
    <p:sldId id="495" r:id="rId60"/>
    <p:sldId id="337" r:id="rId61"/>
  </p:sldIdLst>
  <p:sldSz cx="9144000" cy="6858000" type="screen4x3"/>
  <p:notesSz cx="6797675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D68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3" autoAdjust="0"/>
    <p:restoredTop sz="99519" autoAdjust="0"/>
  </p:normalViewPr>
  <p:slideViewPr>
    <p:cSldViewPr>
      <p:cViewPr varScale="1">
        <p:scale>
          <a:sx n="115" d="100"/>
          <a:sy n="115" d="100"/>
        </p:scale>
        <p:origin x="-166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F2DBF-DC2F-4B19-8A20-33381410D2A6}" type="datetimeFigureOut">
              <a:rPr lang="zh-TW" altLang="en-US" smtClean="0"/>
              <a:t>2016/7/18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284C1-986B-4C9D-89B6-7EE60B8521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45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65EE-D201-4E81-9E2D-0CBA77E891FD}" type="datetimeFigureOut">
              <a:rPr lang="zh-TW" altLang="en-US" smtClean="0"/>
              <a:pPr/>
              <a:t>2016/7/18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3C15-7C5F-440F-A5F6-25B4A461ED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99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65EE-D201-4E81-9E2D-0CBA77E891FD}" type="datetimeFigureOut">
              <a:rPr lang="zh-TW" altLang="en-US" smtClean="0"/>
              <a:pPr/>
              <a:t>2016/7/18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3C15-7C5F-440F-A5F6-25B4A461ED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076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65EE-D201-4E81-9E2D-0CBA77E891FD}" type="datetimeFigureOut">
              <a:rPr lang="zh-TW" altLang="en-US" smtClean="0"/>
              <a:pPr/>
              <a:t>2016/7/18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3C15-7C5F-440F-A5F6-25B4A461ED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2713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65EE-D201-4E81-9E2D-0CBA77E891FD}" type="datetimeFigureOut">
              <a:rPr lang="zh-TW" altLang="en-US" smtClean="0"/>
              <a:pPr/>
              <a:t>2016/7/18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3C15-7C5F-440F-A5F6-25B4A461ED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884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65EE-D201-4E81-9E2D-0CBA77E891FD}" type="datetimeFigureOut">
              <a:rPr lang="zh-TW" altLang="en-US" smtClean="0"/>
              <a:pPr/>
              <a:t>2016/7/18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3C15-7C5F-440F-A5F6-25B4A461ED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0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65EE-D201-4E81-9E2D-0CBA77E891FD}" type="datetimeFigureOut">
              <a:rPr lang="zh-TW" altLang="en-US" smtClean="0"/>
              <a:pPr/>
              <a:t>2016/7/18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3C15-7C5F-440F-A5F6-25B4A461ED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794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65EE-D201-4E81-9E2D-0CBA77E891FD}" type="datetimeFigureOut">
              <a:rPr lang="zh-TW" altLang="en-US" smtClean="0"/>
              <a:pPr/>
              <a:t>2016/7/18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3C15-7C5F-440F-A5F6-25B4A461ED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242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65EE-D201-4E81-9E2D-0CBA77E891FD}" type="datetimeFigureOut">
              <a:rPr lang="zh-TW" altLang="en-US" smtClean="0"/>
              <a:pPr/>
              <a:t>2016/7/18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3C15-7C5F-440F-A5F6-25B4A461ED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07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65EE-D201-4E81-9E2D-0CBA77E891FD}" type="datetimeFigureOut">
              <a:rPr lang="zh-TW" altLang="en-US" smtClean="0"/>
              <a:pPr/>
              <a:t>2016/7/18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3C15-7C5F-440F-A5F6-25B4A461ED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323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65EE-D201-4E81-9E2D-0CBA77E891FD}" type="datetimeFigureOut">
              <a:rPr lang="zh-TW" altLang="en-US" smtClean="0"/>
              <a:pPr/>
              <a:t>2016/7/18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3C15-7C5F-440F-A5F6-25B4A461ED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326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65EE-D201-4E81-9E2D-0CBA77E891FD}" type="datetimeFigureOut">
              <a:rPr lang="zh-TW" altLang="en-US" smtClean="0"/>
              <a:pPr/>
              <a:t>2016/7/18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3C15-7C5F-440F-A5F6-25B4A461ED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393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B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265EE-D201-4E81-9E2D-0CBA77E891FD}" type="datetimeFigureOut">
              <a:rPr lang="zh-TW" altLang="en-US" smtClean="0"/>
              <a:pPr/>
              <a:t>2016/7/18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53C15-7C5F-440F-A5F6-25B4A461ED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103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0" y="2276872"/>
            <a:ext cx="91440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輕鬆</a:t>
            </a:r>
            <a:r>
              <a:rPr lang="zh-TW" altLang="en-US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小品</a:t>
            </a:r>
            <a:endParaRPr lang="en-US" altLang="zh-TW" sz="4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2016</a:t>
            </a: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網路募集活動</a:t>
            </a:r>
            <a:r>
              <a:rPr lang="en-US" altLang="zh-TW" sz="4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4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1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2016/07/13</a:t>
            </a:r>
            <a:endParaRPr lang="en-US" altLang="zh-TW" sz="11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6" name="Picture 10"/>
            <p:cNvPicPr>
              <a:picLocks noChangeAspect="1" noChangeArrowheads="1"/>
            </p:cNvPicPr>
            <p:nvPr/>
          </p:nvPicPr>
          <p:blipFill>
            <a:blip r:embed="rId2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1" descr="D:\Dropbox\ZOO_ED\LOGO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0898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矩形 9"/>
          <p:cNvSpPr/>
          <p:nvPr/>
        </p:nvSpPr>
        <p:spPr>
          <a:xfrm>
            <a:off x="683568" y="227671"/>
            <a:ext cx="4499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0.4_FB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login&amp;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授權（按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了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填空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爽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後）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183518" y="227671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27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矩形 9"/>
          <p:cNvSpPr/>
          <p:nvPr/>
        </p:nvSpPr>
        <p:spPr>
          <a:xfrm>
            <a:off x="683568" y="323364"/>
            <a:ext cx="131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1.0_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爽評審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6237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矩形 5"/>
          <p:cNvSpPr/>
          <p:nvPr/>
        </p:nvSpPr>
        <p:spPr>
          <a:xfrm>
            <a:off x="683568" y="251356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2.1_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上傳作品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081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矩形 5"/>
          <p:cNvSpPr/>
          <p:nvPr/>
        </p:nvSpPr>
        <p:spPr>
          <a:xfrm>
            <a:off x="683568" y="227671"/>
            <a:ext cx="3163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2.2_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預覽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（按了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預覽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後）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79912" y="216342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815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矩形 5"/>
          <p:cNvSpPr/>
          <p:nvPr/>
        </p:nvSpPr>
        <p:spPr>
          <a:xfrm>
            <a:off x="683568" y="227671"/>
            <a:ext cx="3855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2.3_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參賽者個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（按了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立即投稿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後）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0133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矩形 5"/>
          <p:cNvSpPr/>
          <p:nvPr/>
        </p:nvSpPr>
        <p:spPr>
          <a:xfrm>
            <a:off x="683568" y="227671"/>
            <a:ext cx="3725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2.4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投稿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成功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（按了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確認送出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211960" y="216342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999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816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矩形 5"/>
          <p:cNvSpPr/>
          <p:nvPr/>
        </p:nvSpPr>
        <p:spPr>
          <a:xfrm>
            <a:off x="683568" y="227671"/>
            <a:ext cx="1558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2.5_FB share</a:t>
            </a:r>
            <a:endParaRPr lang="zh-TW" altLang="en-US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75096" y="3244334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popup</a:t>
            </a:r>
            <a:endParaRPr lang="zh-TW" altLang="en-US" dirty="0"/>
          </a:p>
        </p:txBody>
      </p:sp>
      <p:sp>
        <p:nvSpPr>
          <p:cNvPr id="10" name="文字方塊 7"/>
          <p:cNvSpPr txBox="1"/>
          <p:nvPr/>
        </p:nvSpPr>
        <p:spPr>
          <a:xfrm>
            <a:off x="1269949" y="4273351"/>
            <a:ext cx="1512168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圖文分享固定</a:t>
            </a:r>
            <a:endParaRPr lang="zh-TW" altLang="en-US" sz="1400" dirty="0"/>
          </a:p>
        </p:txBody>
      </p:sp>
      <p:sp>
        <p:nvSpPr>
          <p:cNvPr id="3" name="矩形 2"/>
          <p:cNvSpPr/>
          <p:nvPr/>
        </p:nvSpPr>
        <p:spPr>
          <a:xfrm>
            <a:off x="2988638" y="2346805"/>
            <a:ext cx="3095530" cy="2383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260059" y="216342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6156176" y="1844824"/>
            <a:ext cx="1080120" cy="6480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TBC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0289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矩形 5"/>
          <p:cNvSpPr/>
          <p:nvPr/>
        </p:nvSpPr>
        <p:spPr>
          <a:xfrm>
            <a:off x="683568" y="227671"/>
            <a:ext cx="131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3.0_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審核中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033134" y="185334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609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矩形 9"/>
          <p:cNvSpPr/>
          <p:nvPr/>
        </p:nvSpPr>
        <p:spPr>
          <a:xfrm>
            <a:off x="683568" y="227671"/>
            <a:ext cx="2674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3.0_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審核通過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作品上架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017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矩形 9"/>
          <p:cNvSpPr/>
          <p:nvPr/>
        </p:nvSpPr>
        <p:spPr>
          <a:xfrm>
            <a:off x="683568" y="227671"/>
            <a:ext cx="2470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3.0_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通過審核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標準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154116" y="216342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814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圓角矩形 8"/>
          <p:cNvSpPr/>
          <p:nvPr/>
        </p:nvSpPr>
        <p:spPr>
          <a:xfrm>
            <a:off x="2858715" y="1340768"/>
            <a:ext cx="3009901" cy="418028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1400" b="1" dirty="0">
                <a:solidFill>
                  <a:srgbClr val="FFFFFF"/>
                </a:solidFill>
                <a:latin typeface="微軟正黑體" pitchFamily="34" charset="-120"/>
                <a:ea typeface="微軟正黑體" panose="020B0604030504040204" pitchFamily="34" charset="-120"/>
              </a:rPr>
              <a:t>第二</a:t>
            </a:r>
            <a:r>
              <a:rPr lang="zh-TW" altLang="en-US" sz="1400" b="1" dirty="0" smtClean="0">
                <a:solidFill>
                  <a:srgbClr val="FFFFFF"/>
                </a:solidFill>
                <a:latin typeface="微軟正黑體" pitchFamily="34" charset="-120"/>
                <a:ea typeface="微軟正黑體" panose="020B0604030504040204" pitchFamily="34" charset="-120"/>
              </a:rPr>
              <a:t>階段</a:t>
            </a:r>
            <a:r>
              <a:rPr lang="en-US" altLang="zh-TW" sz="1400" b="1" dirty="0" smtClean="0">
                <a:solidFill>
                  <a:srgbClr val="FFFFFF"/>
                </a:solidFill>
                <a:latin typeface="微軟正黑體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400" b="1" dirty="0" smtClean="0">
                <a:solidFill>
                  <a:srgbClr val="FFFFFF"/>
                </a:solidFill>
                <a:latin typeface="微軟正黑體" pitchFamily="34" charset="-120"/>
                <a:ea typeface="微軟正黑體" panose="020B0604030504040204" pitchFamily="34" charset="-120"/>
              </a:rPr>
              <a:t>評審</a:t>
            </a:r>
            <a:r>
              <a:rPr lang="en-US" altLang="zh-TW" sz="1400" b="1" dirty="0" smtClean="0">
                <a:solidFill>
                  <a:srgbClr val="FFFFFF"/>
                </a:solidFill>
                <a:latin typeface="微軟正黑體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1400" b="1" dirty="0" smtClean="0">
                <a:solidFill>
                  <a:srgbClr val="FFFFFF"/>
                </a:solidFill>
                <a:latin typeface="微軟正黑體" pitchFamily="34" charset="-120"/>
                <a:ea typeface="微軟正黑體" panose="020B0604030504040204" pitchFamily="34" charset="-120"/>
              </a:rPr>
              <a:t>  </a:t>
            </a:r>
            <a:endParaRPr lang="en-US" altLang="zh-TW" sz="1400" b="1" dirty="0">
              <a:solidFill>
                <a:srgbClr val="FFFFFF"/>
              </a:solidFill>
              <a:latin typeface="微軟正黑體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TW" altLang="en-US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暑假第一爽獎</a:t>
            </a:r>
            <a:r>
              <a:rPr lang="en-US" altLang="zh-TW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</a:t>
            </a:r>
            <a:r>
              <a:rPr lang="en-US" altLang="zh-TW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合作插畫家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＆主辦單位綜合評選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挑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出（共需產出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張作品）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TW" altLang="en-US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輕鬆爽一夏獎（</a:t>
            </a:r>
            <a:r>
              <a:rPr lang="en-US" altLang="zh-TW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名）</a:t>
            </a:r>
            <a:endParaRPr lang="en-US" altLang="zh-TW" sz="1400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58775">
              <a:defRPr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合作插畫家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＆主辦單位綜合評選挑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得獎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機會發展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為斜屋頂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貼紙，每人各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張） 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TW" altLang="en-US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爽人氣獎</a:t>
            </a:r>
            <a:r>
              <a:rPr lang="en-US" altLang="zh-TW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(10</a:t>
            </a:r>
            <a:r>
              <a:rPr lang="zh-TW" altLang="en-US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</a:t>
            </a:r>
            <a:r>
              <a:rPr lang="en-US" altLang="zh-TW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sz="14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4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投票</a:t>
            </a:r>
            <a:r>
              <a:rPr lang="zh-TW" altLang="en-US" sz="1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人氣前</a:t>
            </a:r>
            <a:r>
              <a:rPr lang="en-US" altLang="zh-TW" sz="1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名，再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由評審與網路投票率綜合選出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名</a:t>
            </a:r>
            <a:endParaRPr lang="en-US" altLang="zh-TW" sz="14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TW" altLang="en-US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爽文字填空獎</a:t>
            </a:r>
            <a:r>
              <a:rPr lang="en-US" altLang="zh-TW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(10</a:t>
            </a:r>
            <a:r>
              <a:rPr lang="zh-TW" altLang="en-US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</a:t>
            </a:r>
            <a:r>
              <a:rPr lang="en-US" altLang="zh-TW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由合作插畫家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＆主辦單位選出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名文字填空特殊創意的網友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TW" altLang="en-US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爽投票獎</a:t>
            </a:r>
            <a:r>
              <a:rPr lang="en-US" altLang="zh-TW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(10</a:t>
            </a:r>
            <a:r>
              <a:rPr lang="zh-TW" altLang="en-US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</a:t>
            </a:r>
            <a:r>
              <a:rPr lang="en-US" altLang="zh-TW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主辦單位抽出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名有投票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網友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612545" y="188640"/>
            <a:ext cx="7372350" cy="1143000"/>
          </a:xfrm>
        </p:spPr>
        <p:txBody>
          <a:bodyPr/>
          <a:lstStyle/>
          <a:p>
            <a:r>
              <a:rPr lang="zh-TW" altLang="en-US" sz="4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募集活動機制說明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174253" y="1544392"/>
            <a:ext cx="2544763" cy="280035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1400" b="1" dirty="0">
                <a:solidFill>
                  <a:srgbClr val="FFFFFF"/>
                </a:solidFill>
                <a:latin typeface="微軟正黑體" pitchFamily="34" charset="-120"/>
                <a:ea typeface="微軟正黑體" panose="020B0604030504040204" pitchFamily="34" charset="-120"/>
              </a:rPr>
              <a:t>第一階段</a:t>
            </a:r>
            <a:r>
              <a:rPr lang="en-US" altLang="zh-TW" sz="1400" b="1" dirty="0">
                <a:solidFill>
                  <a:srgbClr val="FFFFFF"/>
                </a:solidFill>
                <a:latin typeface="微軟正黑體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1400" b="1" dirty="0">
                <a:solidFill>
                  <a:srgbClr val="FFFFFF"/>
                </a:solidFill>
                <a:latin typeface="微軟正黑體" pitchFamily="34" charset="-120"/>
                <a:ea typeface="微軟正黑體" panose="020B0604030504040204" pitchFamily="34" charset="-120"/>
              </a:rPr>
              <a:t>  </a:t>
            </a:r>
            <a:endParaRPr lang="en-US" altLang="zh-TW" sz="1400" b="1" dirty="0">
              <a:solidFill>
                <a:srgbClr val="FFFFFF"/>
              </a:solidFill>
              <a:latin typeface="微軟正黑體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400" b="1" dirty="0">
                <a:solidFill>
                  <a:srgbClr val="FFFFFF"/>
                </a:solidFill>
                <a:latin typeface="微軟正黑體" pitchFamily="34" charset="-120"/>
                <a:ea typeface="微軟正黑體" panose="020B0604030504040204" pitchFamily="34" charset="-120"/>
              </a:rPr>
              <a:t>網路投稿徵件</a:t>
            </a:r>
            <a:r>
              <a:rPr lang="en-US" altLang="zh-TW" sz="1400" dirty="0">
                <a:solidFill>
                  <a:srgbClr val="FFFFFF"/>
                </a:solidFill>
                <a:latin typeface="微軟正黑體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400" dirty="0">
                <a:solidFill>
                  <a:srgbClr val="FFFFFF"/>
                </a:solidFill>
                <a:latin typeface="微軟正黑體" pitchFamily="34" charset="-120"/>
                <a:ea typeface="微軟正黑體" panose="020B0604030504040204" pitchFamily="34" charset="-120"/>
              </a:rPr>
            </a:br>
            <a:r>
              <a:rPr lang="en-US" altLang="zh-TW" sz="1400" dirty="0">
                <a:solidFill>
                  <a:srgbClr val="FFFFFF"/>
                </a:solidFill>
                <a:latin typeface="微軟正黑體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rgbClr val="FFFFFF"/>
                </a:solidFill>
                <a:latin typeface="微軟正黑體" pitchFamily="34" charset="-120"/>
                <a:ea typeface="微軟正黑體" panose="020B0604030504040204" pitchFamily="34" charset="-120"/>
              </a:rPr>
              <a:t>需設立後台篩選不適當作品的功能</a:t>
            </a:r>
            <a:r>
              <a:rPr lang="en-US" altLang="zh-TW" sz="1400" dirty="0">
                <a:solidFill>
                  <a:srgbClr val="FFFFFF"/>
                </a:solidFill>
                <a:latin typeface="微軟正黑體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2619003" y="2473080"/>
            <a:ext cx="479425" cy="6096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6144591" y="1340768"/>
            <a:ext cx="2710195" cy="418028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1400" b="1" dirty="0">
                <a:solidFill>
                  <a:srgbClr val="FFFFFF"/>
                </a:solidFill>
                <a:latin typeface="微軟正黑體" pitchFamily="34" charset="-120"/>
                <a:ea typeface="微軟正黑體" panose="020B0604030504040204" pitchFamily="34" charset="-120"/>
              </a:rPr>
              <a:t>第三</a:t>
            </a:r>
            <a:r>
              <a:rPr lang="zh-TW" altLang="en-US" sz="1400" b="1" dirty="0" smtClean="0">
                <a:solidFill>
                  <a:srgbClr val="FFFFFF"/>
                </a:solidFill>
                <a:latin typeface="微軟正黑體" pitchFamily="34" charset="-120"/>
                <a:ea typeface="微軟正黑體" panose="020B0604030504040204" pitchFamily="34" charset="-120"/>
              </a:rPr>
              <a:t>階段</a:t>
            </a:r>
            <a:r>
              <a:rPr lang="en-US" altLang="zh-TW" sz="1400" b="1" dirty="0" smtClean="0">
                <a:solidFill>
                  <a:srgbClr val="FFFFFF"/>
                </a:solidFill>
                <a:latin typeface="微軟正黑體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400" b="1" dirty="0" smtClean="0">
                <a:solidFill>
                  <a:srgbClr val="FFFFFF"/>
                </a:solidFill>
                <a:latin typeface="微軟正黑體" pitchFamily="34" charset="-120"/>
                <a:ea typeface="微軟正黑體" panose="020B0604030504040204" pitchFamily="34" charset="-120"/>
              </a:rPr>
              <a:t>公布</a:t>
            </a:r>
            <a:r>
              <a:rPr lang="zh-TW" altLang="en-US" sz="1400" b="1" dirty="0">
                <a:solidFill>
                  <a:srgbClr val="FFFFFF"/>
                </a:solidFill>
                <a:latin typeface="微軟正黑體" pitchFamily="34" charset="-120"/>
                <a:ea typeface="微軟正黑體" panose="020B0604030504040204" pitchFamily="34" charset="-120"/>
              </a:rPr>
              <a:t>贈獎</a:t>
            </a:r>
            <a:r>
              <a:rPr lang="en-US" altLang="zh-TW" sz="1400" b="1" dirty="0" smtClean="0">
                <a:solidFill>
                  <a:srgbClr val="FFFFFF"/>
                </a:solidFill>
                <a:latin typeface="微軟正黑體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1400" b="1" dirty="0" smtClean="0">
                <a:solidFill>
                  <a:srgbClr val="FFFFFF"/>
                </a:solidFill>
                <a:latin typeface="微軟正黑體" pitchFamily="34" charset="-120"/>
                <a:ea typeface="微軟正黑體" panose="020B0604030504040204" pitchFamily="34" charset="-120"/>
              </a:rPr>
              <a:t>  </a:t>
            </a:r>
            <a:endParaRPr lang="en-US" altLang="zh-TW" sz="1400" b="1" dirty="0">
              <a:solidFill>
                <a:srgbClr val="FFFFFF"/>
              </a:solidFill>
              <a:latin typeface="微軟正黑體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TW" altLang="en-US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暑假第一爽得獎者</a:t>
            </a:r>
            <a:r>
              <a:rPr lang="en-US" altLang="zh-TW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</a:t>
            </a:r>
            <a:r>
              <a:rPr lang="zh-TW" altLang="en-US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</a:t>
            </a:r>
            <a:r>
              <a:rPr lang="en-US" altLang="zh-TW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可能獲得替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小品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繪製包裝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貼紙之機會並獲得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元打工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獎金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一箱輕鬆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小品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TW" altLang="en-US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輕鬆爽一夏得獎者</a:t>
            </a:r>
            <a:r>
              <a:rPr lang="zh-TW" altLang="en-US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名）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可能發展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為斜屋頂貼紙，並獲得獎金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萬元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一箱輕鬆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小品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TW" altLang="en-US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爽人氣獎</a:t>
            </a:r>
            <a:r>
              <a:rPr lang="en-US" altLang="zh-TW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(10</a:t>
            </a:r>
            <a:r>
              <a:rPr lang="zh-TW" altLang="en-US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</a:t>
            </a:r>
            <a:r>
              <a:rPr lang="en-US" altLang="zh-TW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sz="1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送出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一箱輕鬆小品給自己和朋友</a:t>
            </a:r>
            <a:endParaRPr lang="en-US" altLang="zh-TW" sz="1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TW" altLang="en-US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爽文字填空獎</a:t>
            </a:r>
            <a:r>
              <a:rPr lang="en-US" altLang="zh-TW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(10</a:t>
            </a:r>
            <a:r>
              <a:rPr lang="zh-TW" altLang="en-US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</a:t>
            </a:r>
            <a:r>
              <a:rPr lang="en-US" altLang="zh-TW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送出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7-11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禮卷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一箱輕鬆小品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TW" altLang="en-US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爽投票獎</a:t>
            </a:r>
            <a:r>
              <a:rPr lang="en-US" altLang="zh-TW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(10</a:t>
            </a:r>
            <a:r>
              <a:rPr lang="zh-TW" altLang="en-US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</a:t>
            </a:r>
            <a:r>
              <a:rPr lang="en-US" altLang="zh-TW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送出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7-11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禮卷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向右箭號 13"/>
          <p:cNvSpPr/>
          <p:nvPr/>
        </p:nvSpPr>
        <p:spPr>
          <a:xfrm>
            <a:off x="5705103" y="2473080"/>
            <a:ext cx="479425" cy="6096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Picture 2" descr="C:\Documents and Settings\amber\My Documents\Downloads\924448_709837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64" t="8015" r="43369" b="47070"/>
          <a:stretch>
            <a:fillRect/>
          </a:stretch>
        </p:blipFill>
        <p:spPr bwMode="auto">
          <a:xfrm>
            <a:off x="5598173" y="2979219"/>
            <a:ext cx="646113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群組 4"/>
          <p:cNvGrpSpPr>
            <a:grpSpLocks/>
          </p:cNvGrpSpPr>
          <p:nvPr/>
        </p:nvGrpSpPr>
        <p:grpSpPr bwMode="auto">
          <a:xfrm>
            <a:off x="283791" y="3625605"/>
            <a:ext cx="2320925" cy="1666875"/>
            <a:chOff x="90311" y="3581931"/>
            <a:chExt cx="2958796" cy="2128837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8" t="1981" r="8727"/>
            <a:stretch>
              <a:fillRect/>
            </a:stretch>
          </p:blipFill>
          <p:spPr bwMode="auto">
            <a:xfrm>
              <a:off x="90311" y="3581931"/>
              <a:ext cx="2958796" cy="2128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群組 3"/>
            <p:cNvGrpSpPr>
              <a:grpSpLocks/>
            </p:cNvGrpSpPr>
            <p:nvPr/>
          </p:nvGrpSpPr>
          <p:grpSpPr bwMode="auto">
            <a:xfrm>
              <a:off x="512274" y="3910380"/>
              <a:ext cx="2058206" cy="1569257"/>
              <a:chOff x="302005" y="5120750"/>
              <a:chExt cx="2058206" cy="1569257"/>
            </a:xfrm>
          </p:grpSpPr>
          <p:sp>
            <p:nvSpPr>
              <p:cNvPr id="19" name="橢圓 18"/>
              <p:cNvSpPr/>
              <p:nvPr/>
            </p:nvSpPr>
            <p:spPr>
              <a:xfrm>
                <a:off x="545872" y="5120750"/>
                <a:ext cx="1570469" cy="156925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sz="16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 rot="20692777">
                <a:off x="302005" y="5685422"/>
                <a:ext cx="2058206" cy="7075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TW" altLang="en-US" sz="1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</a:t>
                </a:r>
                <a:r>
                  <a:rPr lang="zh-TW" altLang="en-US" sz="14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暑假</a:t>
                </a:r>
                <a:r>
                  <a:rPr lang="zh-TW" altLang="en-US" sz="1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輕鬆</a:t>
                </a:r>
                <a:r>
                  <a:rPr lang="zh-TW" altLang="en-US" sz="14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爽</a:t>
                </a:r>
                <a:r>
                  <a:rPr lang="zh-TW" altLang="en-US" sz="1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打工</a:t>
                </a:r>
                <a:r>
                  <a:rPr lang="en-US" altLang="zh-TW" sz="1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1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6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大募集。</a:t>
                </a:r>
              </a:p>
            </p:txBody>
          </p:sp>
        </p:grpSp>
      </p:grpSp>
      <p:pic>
        <p:nvPicPr>
          <p:cNvPr id="23" name="Picture 11" descr="C:\Users\Owner\Downloads\IMG_87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1" b="7124"/>
          <a:stretch>
            <a:fillRect/>
          </a:stretch>
        </p:blipFill>
        <p:spPr bwMode="auto">
          <a:xfrm>
            <a:off x="8479874" y="4712495"/>
            <a:ext cx="664126" cy="113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群組 20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22" name="Picture 10"/>
            <p:cNvPicPr>
              <a:picLocks noChangeAspect="1" noChangeArrowheads="1"/>
            </p:cNvPicPr>
            <p:nvPr/>
          </p:nvPicPr>
          <p:blipFill>
            <a:blip r:embed="rId5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11" descr="D:\Dropbox\ZOO_ED\LOGO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6843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矩形 5"/>
          <p:cNvSpPr/>
          <p:nvPr/>
        </p:nvSpPr>
        <p:spPr>
          <a:xfrm>
            <a:off x="683568" y="227671"/>
            <a:ext cx="23503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3.11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瀏覽作品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投票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033891" y="181504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809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矩形 5"/>
          <p:cNvSpPr/>
          <p:nvPr/>
        </p:nvSpPr>
        <p:spPr>
          <a:xfrm>
            <a:off x="683568" y="227671"/>
            <a:ext cx="399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3.12_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投票成功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（按了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爽投它一票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533557" y="227671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8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206500"/>
            <a:ext cx="7620000" cy="444500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矩形 5"/>
          <p:cNvSpPr/>
          <p:nvPr/>
        </p:nvSpPr>
        <p:spPr>
          <a:xfrm>
            <a:off x="683568" y="227671"/>
            <a:ext cx="1696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3.12_FB share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7"/>
          <p:cNvSpPr txBox="1"/>
          <p:nvPr/>
        </p:nvSpPr>
        <p:spPr>
          <a:xfrm>
            <a:off x="1268524" y="3861048"/>
            <a:ext cx="1512168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圖會客製化</a:t>
            </a:r>
            <a:r>
              <a:rPr lang="en-US" altLang="zh-TW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文字合上去</a:t>
            </a:r>
            <a:endParaRPr lang="zh-TW" altLang="en-US" sz="1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379802" y="227671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88638" y="2346805"/>
            <a:ext cx="3095530" cy="2383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6156176" y="1844824"/>
            <a:ext cx="1080120" cy="6480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TBC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8636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矩形 5"/>
          <p:cNvSpPr/>
          <p:nvPr/>
        </p:nvSpPr>
        <p:spPr>
          <a:xfrm>
            <a:off x="683568" y="227671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3.14_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投票者姓名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5777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3690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矩形 5"/>
          <p:cNvSpPr/>
          <p:nvPr/>
        </p:nvSpPr>
        <p:spPr>
          <a:xfrm>
            <a:off x="683568" y="227671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4.0_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文案填空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0594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3690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矩形 5"/>
          <p:cNvSpPr/>
          <p:nvPr/>
        </p:nvSpPr>
        <p:spPr>
          <a:xfrm>
            <a:off x="683568" y="227671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4.11_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文案填空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6324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3690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矩形 5"/>
          <p:cNvSpPr/>
          <p:nvPr/>
        </p:nvSpPr>
        <p:spPr>
          <a:xfrm>
            <a:off x="683568" y="227671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4.12_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填空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成功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566119" y="227671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236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3229" y="1142093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矩形 5"/>
          <p:cNvSpPr/>
          <p:nvPr/>
        </p:nvSpPr>
        <p:spPr>
          <a:xfrm>
            <a:off x="683568" y="227671"/>
            <a:ext cx="1696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4.13_FB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share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386799" y="227671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1" name="文字方塊 7"/>
          <p:cNvSpPr txBox="1"/>
          <p:nvPr/>
        </p:nvSpPr>
        <p:spPr>
          <a:xfrm>
            <a:off x="1268524" y="3861048"/>
            <a:ext cx="1512168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圖會客製化</a:t>
            </a:r>
            <a:r>
              <a:rPr lang="en-US" altLang="zh-TW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文字合上去</a:t>
            </a:r>
            <a:endParaRPr lang="zh-TW" altLang="en-US" sz="1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04662" y="2276872"/>
            <a:ext cx="3095530" cy="2383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/>
          <p:cNvSpPr/>
          <p:nvPr/>
        </p:nvSpPr>
        <p:spPr>
          <a:xfrm>
            <a:off x="6156176" y="1844824"/>
            <a:ext cx="1080120" cy="6480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TBC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6012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3690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矩形 5"/>
          <p:cNvSpPr/>
          <p:nvPr/>
        </p:nvSpPr>
        <p:spPr>
          <a:xfrm>
            <a:off x="683568" y="227671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4.14_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投票者姓名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7639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3690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矩形 5"/>
          <p:cNvSpPr/>
          <p:nvPr/>
        </p:nvSpPr>
        <p:spPr>
          <a:xfrm>
            <a:off x="683568" y="227671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5.0-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活動辦法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456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608806" y="2636912"/>
            <a:ext cx="7779618" cy="1143000"/>
          </a:xfrm>
        </p:spPr>
        <p:txBody>
          <a:bodyPr/>
          <a:lstStyle/>
          <a:p>
            <a:r>
              <a:rPr lang="zh-TW" altLang="en-US" sz="4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活動網站</a:t>
            </a:r>
            <a:r>
              <a:rPr lang="en-US" altLang="zh-TW" sz="4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IA (</a:t>
            </a:r>
            <a:r>
              <a:rPr lang="zh-TW" altLang="en-US" sz="4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</a:t>
            </a:r>
            <a:r>
              <a:rPr lang="en-US" altLang="zh-TW" sz="4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0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7" name="Picture 10"/>
            <p:cNvPicPr>
              <a:picLocks noChangeAspect="1" noChangeArrowheads="1"/>
            </p:cNvPicPr>
            <p:nvPr/>
          </p:nvPicPr>
          <p:blipFill>
            <a:blip r:embed="rId2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1" descr="D:\Dropbox\ZOO_ED\LOGO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94478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3690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矩形 5"/>
          <p:cNvSpPr/>
          <p:nvPr/>
        </p:nvSpPr>
        <p:spPr>
          <a:xfrm>
            <a:off x="683568" y="227671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6.0-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得獎名單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8596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3690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矩形 5"/>
          <p:cNvSpPr/>
          <p:nvPr/>
        </p:nvSpPr>
        <p:spPr>
          <a:xfrm>
            <a:off x="683568" y="227671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7.0-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得獎者作品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5649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675579" y="2574032"/>
            <a:ext cx="7779618" cy="1143000"/>
          </a:xfrm>
        </p:spPr>
        <p:txBody>
          <a:bodyPr>
            <a:normAutofit fontScale="90000"/>
          </a:bodyPr>
          <a:lstStyle/>
          <a:p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Mobile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sz="3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  <a:endParaRPr lang="zh-TW" altLang="en-US" sz="31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2"/>
          <a:srcRect b="93280"/>
          <a:stretch>
            <a:fillRect/>
          </a:stretch>
        </p:blipFill>
        <p:spPr bwMode="auto">
          <a:xfrm>
            <a:off x="-13224" y="5849451"/>
            <a:ext cx="9157224" cy="101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690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192.168.10.100\work\ZOO_Projects\2016\偉太廣告\UNI0002B0607統一輕鬆小品活動網站\creative\2_Visual\1_Present\0718\mobile\0.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41" y="116632"/>
            <a:ext cx="3763409" cy="558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矩形 11"/>
          <p:cNvSpPr/>
          <p:nvPr/>
        </p:nvSpPr>
        <p:spPr>
          <a:xfrm>
            <a:off x="539552" y="227671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0.0_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876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041" y="116632"/>
            <a:ext cx="3763408" cy="558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矩形 12"/>
          <p:cNvSpPr/>
          <p:nvPr/>
        </p:nvSpPr>
        <p:spPr>
          <a:xfrm>
            <a:off x="539552" y="227671"/>
            <a:ext cx="25506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0.2_FB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login&amp;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授權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（按了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我要爽打工後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815925" y="911193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6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041" y="116633"/>
            <a:ext cx="3763408" cy="558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矩形 6"/>
          <p:cNvSpPr/>
          <p:nvPr/>
        </p:nvSpPr>
        <p:spPr>
          <a:xfrm>
            <a:off x="539552" y="227671"/>
            <a:ext cx="25506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0.3_FB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login&amp;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授權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按了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我要爽投票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後） 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15925" y="911193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1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041" y="116633"/>
            <a:ext cx="3763407" cy="558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文字方塊 6"/>
          <p:cNvSpPr txBox="1"/>
          <p:nvPr/>
        </p:nvSpPr>
        <p:spPr>
          <a:xfrm>
            <a:off x="1815925" y="911193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9552" y="227671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0.4_FB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login&amp;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授權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按了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填空爽文字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後）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981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041" y="116633"/>
            <a:ext cx="3763407" cy="558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矩形 6"/>
          <p:cNvSpPr/>
          <p:nvPr/>
        </p:nvSpPr>
        <p:spPr>
          <a:xfrm>
            <a:off x="539552" y="227671"/>
            <a:ext cx="131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1.0_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爽評審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572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3808" y="116633"/>
            <a:ext cx="3763407" cy="558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矩形 6"/>
          <p:cNvSpPr/>
          <p:nvPr/>
        </p:nvSpPr>
        <p:spPr>
          <a:xfrm>
            <a:off x="539552" y="227671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2.1_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上傳作品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572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041" y="116633"/>
            <a:ext cx="3763407" cy="558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矩形 6"/>
          <p:cNvSpPr/>
          <p:nvPr/>
        </p:nvSpPr>
        <p:spPr>
          <a:xfrm>
            <a:off x="539552" y="227671"/>
            <a:ext cx="18004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2.2_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預覽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按了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預覽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後）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15925" y="911193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72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群組 8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8" name="Picture 10"/>
            <p:cNvPicPr>
              <a:picLocks noChangeAspect="1" noChangeArrowheads="1"/>
            </p:cNvPicPr>
            <p:nvPr/>
          </p:nvPicPr>
          <p:blipFill>
            <a:blip r:embed="rId2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" name="Picture 11" descr="D:\Dropbox\ZOO_ED\LOGO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圓角矩形 4"/>
          <p:cNvSpPr/>
          <p:nvPr/>
        </p:nvSpPr>
        <p:spPr bwMode="auto">
          <a:xfrm>
            <a:off x="1547664" y="1690169"/>
            <a:ext cx="1440160" cy="328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2.0 </a:t>
            </a:r>
            <a:r>
              <a:rPr kumimoji="0"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我要打工</a:t>
            </a:r>
            <a:endParaRPr kumimoji="0" lang="zh-TW" altLang="en-US" sz="12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圓角矩形 7"/>
          <p:cNvSpPr/>
          <p:nvPr/>
        </p:nvSpPr>
        <p:spPr bwMode="auto">
          <a:xfrm>
            <a:off x="107504" y="1690169"/>
            <a:ext cx="1224136" cy="328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1.0 </a:t>
            </a:r>
            <a:r>
              <a:rPr kumimoji="0"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爽啾膜的話</a:t>
            </a:r>
            <a:endParaRPr kumimoji="0" lang="zh-TW" altLang="en-US" sz="12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7739478" y="2081565"/>
            <a:ext cx="1144989" cy="328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kumimoji="0"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.0 </a:t>
            </a:r>
            <a:r>
              <a:rPr kumimoji="0"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得獎</a:t>
            </a:r>
            <a:r>
              <a:rPr kumimoji="0" lang="zh-TW" altLang="en-US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名單</a:t>
            </a:r>
          </a:p>
        </p:txBody>
      </p:sp>
      <p:sp>
        <p:nvSpPr>
          <p:cNvPr id="10" name="圓角矩形 9"/>
          <p:cNvSpPr/>
          <p:nvPr/>
        </p:nvSpPr>
        <p:spPr bwMode="auto">
          <a:xfrm>
            <a:off x="107504" y="548680"/>
            <a:ext cx="8939152" cy="32861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 </a:t>
            </a: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kumimoji="0" lang="zh-TW" altLang="en-US" sz="12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圓角矩形 10"/>
          <p:cNvSpPr/>
          <p:nvPr/>
        </p:nvSpPr>
        <p:spPr bwMode="auto">
          <a:xfrm>
            <a:off x="7933992" y="3787978"/>
            <a:ext cx="1121221" cy="328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7.0 </a:t>
            </a: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網路展覽</a:t>
            </a:r>
            <a:endParaRPr kumimoji="0" lang="zh-TW" altLang="en-US" sz="12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圖說文字 11"/>
          <p:cNvSpPr/>
          <p:nvPr/>
        </p:nvSpPr>
        <p:spPr>
          <a:xfrm>
            <a:off x="7389122" y="2719933"/>
            <a:ext cx="967015" cy="392242"/>
          </a:xfrm>
          <a:prstGeom prst="wedgeRectCallout">
            <a:avLst>
              <a:gd name="adj1" fmla="val -1561"/>
              <a:gd name="adj2" fmla="val -13738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暫定</a:t>
            </a:r>
          </a:p>
          <a:p>
            <a:pPr algn="ctr"/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09/12 </a:t>
            </a:r>
            <a:r>
              <a:rPr lang="zh-TW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上線</a:t>
            </a:r>
            <a:endParaRPr lang="zh-TW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圓角矩形 13"/>
          <p:cNvSpPr/>
          <p:nvPr/>
        </p:nvSpPr>
        <p:spPr bwMode="auto">
          <a:xfrm>
            <a:off x="1547664" y="2330061"/>
            <a:ext cx="1440160" cy="1009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2.1 </a:t>
            </a: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zh-TW" altLang="en-US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</a:t>
            </a: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endParaRPr lang="en-US" altLang="zh-TW" sz="1200" b="1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投稿</a:t>
            </a:r>
            <a:r>
              <a:rPr lang="zh-TW" altLang="en-US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作品組</a:t>
            </a: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別</a:t>
            </a:r>
            <a:endParaRPr lang="en-US" altLang="zh-TW" sz="1200" b="1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zh-TW" altLang="en-US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其他說明</a:t>
            </a:r>
            <a:r>
              <a:rPr lang="en-US" altLang="zh-TW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著作</a:t>
            </a: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授權</a:t>
            </a:r>
            <a:endParaRPr kumimoji="0" lang="zh-TW" altLang="en-US" sz="12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/>
          <p:cNvCxnSpPr>
            <a:endCxn id="14" idx="0"/>
          </p:cNvCxnSpPr>
          <p:nvPr/>
        </p:nvCxnSpPr>
        <p:spPr>
          <a:xfrm>
            <a:off x="2267744" y="2047009"/>
            <a:ext cx="0" cy="283052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 bwMode="auto">
          <a:xfrm>
            <a:off x="1547664" y="1052736"/>
            <a:ext cx="1440160" cy="328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2.0  </a:t>
            </a:r>
            <a:r>
              <a:rPr kumimoji="0" lang="en-US" altLang="zh-TW" sz="11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 login</a:t>
            </a:r>
            <a:r>
              <a:rPr lang="en-US" altLang="zh-TW" sz="11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kumimoji="0"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授權</a:t>
            </a:r>
            <a:endParaRPr kumimoji="0" lang="zh-TW" altLang="en-US" sz="12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2267744" y="1407117"/>
            <a:ext cx="0" cy="283052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 bwMode="auto">
          <a:xfrm>
            <a:off x="1547664" y="3636468"/>
            <a:ext cx="1440160" cy="824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2.2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參賽</a:t>
            </a: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資料姓名</a:t>
            </a:r>
            <a:endParaRPr lang="en-US" altLang="zh-TW" sz="1200" b="1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電話</a:t>
            </a:r>
            <a:r>
              <a:rPr lang="en-US" altLang="zh-TW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en-US" altLang="zh-TW" sz="1200" b="1" dirty="0" err="1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eMail</a:t>
            </a:r>
            <a:endParaRPr lang="en-US" altLang="zh-TW" sz="1200" b="1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個資授權</a:t>
            </a:r>
            <a:endParaRPr lang="en-US" altLang="zh-TW" sz="12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>
            <a:off x="2267744" y="3343256"/>
            <a:ext cx="0" cy="283052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圓角矩形 25"/>
          <p:cNvSpPr/>
          <p:nvPr/>
        </p:nvSpPr>
        <p:spPr bwMode="auto">
          <a:xfrm>
            <a:off x="1547663" y="5382708"/>
            <a:ext cx="1440160" cy="328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2.4  FB</a:t>
            </a:r>
            <a:r>
              <a:rPr kumimoji="0"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kumimoji="0"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hare</a:t>
            </a:r>
            <a:endParaRPr kumimoji="0" lang="zh-TW" altLang="en-US" sz="12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2267744" y="4471016"/>
            <a:ext cx="0" cy="283052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圓角矩形 27"/>
          <p:cNvSpPr/>
          <p:nvPr/>
        </p:nvSpPr>
        <p:spPr bwMode="auto">
          <a:xfrm>
            <a:off x="1547663" y="4767636"/>
            <a:ext cx="1440160" cy="328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2.3 </a:t>
            </a: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投稿</a:t>
            </a:r>
            <a:r>
              <a:rPr lang="zh-TW" altLang="en-US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成功</a:t>
            </a:r>
            <a:endParaRPr kumimoji="0" lang="zh-TW" altLang="en-US" sz="12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2267744" y="5111096"/>
            <a:ext cx="0" cy="283052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肘形接點 63"/>
          <p:cNvCxnSpPr>
            <a:stCxn id="6" idx="1"/>
            <a:endCxn id="26" idx="3"/>
          </p:cNvCxnSpPr>
          <p:nvPr/>
        </p:nvCxnSpPr>
        <p:spPr>
          <a:xfrm rot="10800000" flipV="1">
            <a:off x="2987823" y="1843078"/>
            <a:ext cx="161732" cy="3703935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肘形接點 66"/>
          <p:cNvCxnSpPr>
            <a:stCxn id="8" idx="2"/>
            <a:endCxn id="5" idx="1"/>
          </p:cNvCxnSpPr>
          <p:nvPr/>
        </p:nvCxnSpPr>
        <p:spPr>
          <a:xfrm rot="5400000" flipH="1" flipV="1">
            <a:off x="1051465" y="1522582"/>
            <a:ext cx="164306" cy="828092"/>
          </a:xfrm>
          <a:prstGeom prst="bentConnector4">
            <a:avLst>
              <a:gd name="adj1" fmla="val -139131"/>
              <a:gd name="adj2" fmla="val 86957"/>
            </a:avLst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標題 1"/>
          <p:cNvSpPr>
            <a:spLocks noGrp="1"/>
          </p:cNvSpPr>
          <p:nvPr>
            <p:ph type="title"/>
          </p:nvPr>
        </p:nvSpPr>
        <p:spPr>
          <a:xfrm>
            <a:off x="687271" y="-640"/>
            <a:ext cx="7779618" cy="652756"/>
          </a:xfrm>
        </p:spPr>
        <p:txBody>
          <a:bodyPr>
            <a:norm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活動網站</a:t>
            </a:r>
            <a:r>
              <a:rPr lang="en-US" altLang="zh-TW" sz="2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IA </a:t>
            </a:r>
            <a:r>
              <a:rPr lang="en-US" altLang="zh-TW" sz="20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</a:t>
            </a:r>
            <a:r>
              <a:rPr lang="en-US" altLang="zh-TW" sz="20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b="1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267744" y="2031967"/>
            <a:ext cx="492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跳轉</a:t>
            </a:r>
            <a:endParaRPr lang="zh-TW" altLang="en-US" sz="12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4751617" y="406574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取消分享</a:t>
            </a:r>
            <a:endParaRPr lang="en-US" altLang="zh-TW" sz="1200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自動跳轉</a:t>
            </a:r>
            <a:endParaRPr lang="zh-TW" altLang="en-US" sz="12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0" name="矩形圖說文字 109"/>
          <p:cNvSpPr/>
          <p:nvPr/>
        </p:nvSpPr>
        <p:spPr>
          <a:xfrm>
            <a:off x="61667" y="2525776"/>
            <a:ext cx="1265237" cy="432048"/>
          </a:xfrm>
          <a:prstGeom prst="wedgeRectCallout">
            <a:avLst>
              <a:gd name="adj1" fmla="val -11416"/>
              <a:gd name="adj2" fmla="val -16817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評審的話暫定</a:t>
            </a:r>
            <a:endParaRPr lang="zh-TW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矩形圖說文字 48"/>
          <p:cNvSpPr/>
          <p:nvPr/>
        </p:nvSpPr>
        <p:spPr>
          <a:xfrm>
            <a:off x="8051686" y="4426346"/>
            <a:ext cx="967015" cy="392242"/>
          </a:xfrm>
          <a:prstGeom prst="wedgeRectCallout">
            <a:avLst>
              <a:gd name="adj1" fmla="val -1561"/>
              <a:gd name="adj2" fmla="val -13738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暫定</a:t>
            </a:r>
          </a:p>
          <a:p>
            <a:pPr algn="ctr"/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09/12 </a:t>
            </a:r>
            <a:r>
              <a:rPr lang="zh-TW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上線</a:t>
            </a:r>
            <a:endParaRPr lang="zh-TW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圓角矩形 72"/>
          <p:cNvSpPr/>
          <p:nvPr/>
        </p:nvSpPr>
        <p:spPr bwMode="auto">
          <a:xfrm>
            <a:off x="4416855" y="-891480"/>
            <a:ext cx="3643416" cy="328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kumimoji="0"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3.11 </a:t>
            </a: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投票 </a:t>
            </a:r>
            <a:r>
              <a:rPr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</a:t>
            </a:r>
            <a:r>
              <a:rPr lang="zh-TW" altLang="en-US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案</a:t>
            </a: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填空</a:t>
            </a:r>
            <a:endParaRPr lang="zh-TW" altLang="en-US" sz="12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圓角矩形 5"/>
          <p:cNvSpPr/>
          <p:nvPr/>
        </p:nvSpPr>
        <p:spPr bwMode="auto">
          <a:xfrm>
            <a:off x="3149555" y="1678773"/>
            <a:ext cx="1625864" cy="328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kumimoji="0"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3.0</a:t>
            </a:r>
            <a:r>
              <a:rPr lang="zh-TW" altLang="en-US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瀏覽</a:t>
            </a:r>
            <a:endParaRPr lang="zh-TW" altLang="en-US" sz="12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圓角矩形 37"/>
          <p:cNvSpPr/>
          <p:nvPr/>
        </p:nvSpPr>
        <p:spPr bwMode="auto">
          <a:xfrm>
            <a:off x="3137125" y="3242657"/>
            <a:ext cx="1638294" cy="328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3.2 </a:t>
            </a: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投票</a:t>
            </a:r>
            <a:r>
              <a:rPr lang="zh-TW" altLang="en-US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成功</a:t>
            </a:r>
          </a:p>
        </p:txBody>
      </p:sp>
      <p:cxnSp>
        <p:nvCxnSpPr>
          <p:cNvPr id="39" name="直線單箭頭接點 38"/>
          <p:cNvCxnSpPr/>
          <p:nvPr/>
        </p:nvCxnSpPr>
        <p:spPr>
          <a:xfrm>
            <a:off x="3956272" y="3576787"/>
            <a:ext cx="21373" cy="42610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39"/>
          <p:cNvSpPr/>
          <p:nvPr/>
        </p:nvSpPr>
        <p:spPr bwMode="auto">
          <a:xfrm>
            <a:off x="3137125" y="3972093"/>
            <a:ext cx="1638294" cy="328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3.3 </a:t>
            </a:r>
            <a:r>
              <a:rPr lang="en-US" altLang="zh-TW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share</a:t>
            </a:r>
            <a:endParaRPr lang="zh-TW" altLang="en-US" sz="12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>
            <a:off x="3977645" y="2959605"/>
            <a:ext cx="0" cy="283052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>
            <a:off x="3419872" y="2047009"/>
            <a:ext cx="0" cy="603049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圓角矩形 43"/>
          <p:cNvSpPr/>
          <p:nvPr/>
        </p:nvSpPr>
        <p:spPr bwMode="auto">
          <a:xfrm>
            <a:off x="3156453" y="4556239"/>
            <a:ext cx="1618966" cy="625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3.4 </a:t>
            </a: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投票者姓名</a:t>
            </a:r>
            <a:endParaRPr lang="en-US" altLang="zh-TW" sz="1200" b="1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電話</a:t>
            </a:r>
            <a:r>
              <a:rPr lang="en-US" altLang="zh-TW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en-US" altLang="zh-TW" sz="1200" b="1" dirty="0" err="1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eMail</a:t>
            </a:r>
            <a:endParaRPr lang="en-US" altLang="zh-TW" sz="1200" b="1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8" name="直線單箭頭接點 47"/>
          <p:cNvCxnSpPr>
            <a:endCxn id="44" idx="0"/>
          </p:cNvCxnSpPr>
          <p:nvPr/>
        </p:nvCxnSpPr>
        <p:spPr>
          <a:xfrm>
            <a:off x="3956272" y="4336985"/>
            <a:ext cx="9664" cy="219254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接點 58"/>
          <p:cNvCxnSpPr/>
          <p:nvPr/>
        </p:nvCxnSpPr>
        <p:spPr>
          <a:xfrm flipV="1">
            <a:off x="4775419" y="4261831"/>
            <a:ext cx="12700" cy="729436"/>
          </a:xfrm>
          <a:prstGeom prst="bentConnector3">
            <a:avLst>
              <a:gd name="adj1" fmla="val 1800000"/>
            </a:avLst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圓角矩形 98"/>
          <p:cNvSpPr/>
          <p:nvPr/>
        </p:nvSpPr>
        <p:spPr bwMode="auto">
          <a:xfrm>
            <a:off x="3160927" y="1052736"/>
            <a:ext cx="1614492" cy="328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3.0 </a:t>
            </a:r>
            <a:r>
              <a:rPr lang="en-US" altLang="zh-TW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 login+</a:t>
            </a:r>
            <a:r>
              <a:rPr lang="zh-TW" altLang="en-US" sz="1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授權</a:t>
            </a:r>
          </a:p>
        </p:txBody>
      </p:sp>
      <p:sp>
        <p:nvSpPr>
          <p:cNvPr id="74" name="圓角矩形 73"/>
          <p:cNvSpPr/>
          <p:nvPr/>
        </p:nvSpPr>
        <p:spPr bwMode="auto">
          <a:xfrm>
            <a:off x="3137125" y="2625834"/>
            <a:ext cx="1614492" cy="328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kumimoji="0"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3.1</a:t>
            </a: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作品投票</a:t>
            </a:r>
            <a:endParaRPr lang="zh-TW" altLang="en-US" sz="12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圓角矩形 75"/>
          <p:cNvSpPr/>
          <p:nvPr/>
        </p:nvSpPr>
        <p:spPr bwMode="auto">
          <a:xfrm>
            <a:off x="5750776" y="1690169"/>
            <a:ext cx="1426923" cy="328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4.0</a:t>
            </a:r>
            <a:r>
              <a:rPr lang="zh-TW" altLang="en-US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</a:t>
            </a: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案填空</a:t>
            </a:r>
            <a:endParaRPr kumimoji="0" lang="zh-TW" altLang="en-US" sz="12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1" name="直線單箭頭接點 80"/>
          <p:cNvCxnSpPr/>
          <p:nvPr/>
        </p:nvCxnSpPr>
        <p:spPr>
          <a:xfrm>
            <a:off x="6444208" y="2028941"/>
            <a:ext cx="0" cy="283052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圓角矩形 93"/>
          <p:cNvSpPr/>
          <p:nvPr/>
        </p:nvSpPr>
        <p:spPr bwMode="auto">
          <a:xfrm>
            <a:off x="7394797" y="1342656"/>
            <a:ext cx="1121221" cy="328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kumimoji="0"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.0 </a:t>
            </a:r>
            <a:r>
              <a:rPr kumimoji="0"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活動辦法</a:t>
            </a:r>
            <a:endParaRPr kumimoji="0" lang="zh-TW" altLang="en-US" sz="12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5739943" y="2343796"/>
            <a:ext cx="2523849" cy="2527904"/>
            <a:chOff x="5492880" y="2343796"/>
            <a:chExt cx="2523849" cy="2527904"/>
          </a:xfrm>
        </p:grpSpPr>
        <p:sp>
          <p:nvSpPr>
            <p:cNvPr id="68" name="矩形 67"/>
            <p:cNvSpPr/>
            <p:nvPr/>
          </p:nvSpPr>
          <p:spPr>
            <a:xfrm>
              <a:off x="7216510" y="4116590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12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取消分享</a:t>
              </a:r>
              <a:endParaRPr lang="en-US" altLang="zh-TW" sz="12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自動跳轉</a:t>
              </a:r>
              <a:endParaRPr lang="zh-TW" altLang="en-US" sz="12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7" name="圓角矩形 76"/>
            <p:cNvSpPr/>
            <p:nvPr/>
          </p:nvSpPr>
          <p:spPr bwMode="auto">
            <a:xfrm>
              <a:off x="5492880" y="2933110"/>
              <a:ext cx="1638294" cy="3286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r>
                <a:rPr kumimoji="0" lang="en-US" altLang="zh-TW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.2 </a:t>
              </a:r>
              <a:r>
                <a:rPr lang="zh-TW" altLang="en-US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填空成功</a:t>
              </a:r>
              <a:endParaRPr lang="zh-TW" altLang="en-US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8" name="直線單箭頭接點 77"/>
            <p:cNvCxnSpPr/>
            <p:nvPr/>
          </p:nvCxnSpPr>
          <p:spPr>
            <a:xfrm>
              <a:off x="6312027" y="3267240"/>
              <a:ext cx="21373" cy="426100"/>
            </a:xfrm>
            <a:prstGeom prst="straightConnector1">
              <a:avLst/>
            </a:prstGeom>
            <a:ln w="190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圓角矩形 78"/>
            <p:cNvSpPr/>
            <p:nvPr/>
          </p:nvSpPr>
          <p:spPr bwMode="auto">
            <a:xfrm>
              <a:off x="5492880" y="3662546"/>
              <a:ext cx="1638294" cy="3286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r>
                <a:rPr kumimoji="0" lang="en-US" altLang="zh-TW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.3 </a:t>
              </a:r>
              <a:r>
                <a:rPr lang="en-US" altLang="zh-TW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FB</a:t>
              </a:r>
              <a:r>
                <a:rPr lang="zh-TW" altLang="en-US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share</a:t>
              </a:r>
              <a:endParaRPr lang="zh-TW" altLang="en-US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80" name="直線單箭頭接點 79"/>
            <p:cNvCxnSpPr/>
            <p:nvPr/>
          </p:nvCxnSpPr>
          <p:spPr>
            <a:xfrm>
              <a:off x="6333400" y="2650058"/>
              <a:ext cx="0" cy="283052"/>
            </a:xfrm>
            <a:prstGeom prst="straightConnector1">
              <a:avLst/>
            </a:prstGeom>
            <a:ln w="190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圓角矩形 81"/>
            <p:cNvSpPr/>
            <p:nvPr/>
          </p:nvSpPr>
          <p:spPr bwMode="auto">
            <a:xfrm>
              <a:off x="5512208" y="4246692"/>
              <a:ext cx="1618966" cy="62500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r>
                <a:rPr kumimoji="0" lang="en-US" altLang="zh-TW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.4 </a:t>
              </a:r>
              <a:r>
                <a:rPr lang="zh-TW" altLang="en-US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投票者姓名</a:t>
              </a:r>
              <a:endParaRPr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電話</a:t>
              </a:r>
              <a:r>
                <a:rPr lang="en-US" altLang="zh-TW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en-US" altLang="zh-TW" sz="1200" b="1" dirty="0" err="1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eMail</a:t>
              </a:r>
              <a:endParaRPr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83" name="直線單箭頭接點 82"/>
            <p:cNvCxnSpPr>
              <a:endCxn id="82" idx="0"/>
            </p:cNvCxnSpPr>
            <p:nvPr/>
          </p:nvCxnSpPr>
          <p:spPr>
            <a:xfrm>
              <a:off x="6312027" y="4027438"/>
              <a:ext cx="9664" cy="219254"/>
            </a:xfrm>
            <a:prstGeom prst="straightConnector1">
              <a:avLst/>
            </a:prstGeom>
            <a:ln w="190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肘形接點 84"/>
            <p:cNvCxnSpPr/>
            <p:nvPr/>
          </p:nvCxnSpPr>
          <p:spPr>
            <a:xfrm flipV="1">
              <a:off x="7131174" y="3952284"/>
              <a:ext cx="12700" cy="729436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圓角矩形 60"/>
            <p:cNvSpPr/>
            <p:nvPr/>
          </p:nvSpPr>
          <p:spPr bwMode="auto">
            <a:xfrm>
              <a:off x="5492880" y="2343796"/>
              <a:ext cx="1614492" cy="3286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r>
                <a:rPr kumimoji="0" lang="en-US" altLang="zh-TW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.1 </a:t>
              </a:r>
              <a:r>
                <a:rPr lang="zh-TW" altLang="en-US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選擇作品</a:t>
              </a:r>
              <a:endParaRPr kumimoji="0" lang="zh-TW" altLang="en-US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4" name="圓角矩形 53"/>
          <p:cNvSpPr/>
          <p:nvPr/>
        </p:nvSpPr>
        <p:spPr bwMode="auto">
          <a:xfrm>
            <a:off x="5759271" y="1078105"/>
            <a:ext cx="1418428" cy="328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altLang="zh-TW" sz="11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4.0 </a:t>
            </a:r>
            <a:r>
              <a:rPr lang="en-US" altLang="zh-TW" sz="11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 login+</a:t>
            </a: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授權</a:t>
            </a:r>
            <a:endParaRPr lang="zh-TW" altLang="en-US" sz="12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6" name="直線單箭頭接點 55"/>
          <p:cNvCxnSpPr/>
          <p:nvPr/>
        </p:nvCxnSpPr>
        <p:spPr>
          <a:xfrm>
            <a:off x="3977645" y="1409664"/>
            <a:ext cx="0" cy="283052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6444208" y="1408455"/>
            <a:ext cx="0" cy="283052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endCxn id="8" idx="0"/>
          </p:cNvCxnSpPr>
          <p:nvPr/>
        </p:nvCxnSpPr>
        <p:spPr>
          <a:xfrm>
            <a:off x="719572" y="894275"/>
            <a:ext cx="0" cy="795894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2256910" y="894275"/>
            <a:ext cx="10834" cy="141526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>
            <a:off x="3977644" y="894275"/>
            <a:ext cx="10834" cy="141526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6438791" y="894275"/>
            <a:ext cx="10834" cy="141526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H="1">
            <a:off x="7930759" y="894275"/>
            <a:ext cx="3233" cy="459777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>
            <a:off x="8964488" y="894275"/>
            <a:ext cx="0" cy="2893703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>
            <a:off x="8594487" y="894275"/>
            <a:ext cx="0" cy="1152734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圓角矩形 88"/>
          <p:cNvSpPr/>
          <p:nvPr/>
        </p:nvSpPr>
        <p:spPr bwMode="auto">
          <a:xfrm>
            <a:off x="1565763" y="6001081"/>
            <a:ext cx="1422059" cy="514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 share link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審核中</a:t>
            </a:r>
            <a:r>
              <a:rPr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審過</a:t>
            </a:r>
            <a:r>
              <a:rPr lang="en-US" altLang="zh-TW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沒過</a:t>
            </a:r>
            <a:endParaRPr kumimoji="0" lang="zh-TW" altLang="en-US" sz="12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1" name="肘形接點 70"/>
          <p:cNvCxnSpPr>
            <a:endCxn id="74" idx="3"/>
          </p:cNvCxnSpPr>
          <p:nvPr/>
        </p:nvCxnSpPr>
        <p:spPr>
          <a:xfrm rot="5400000" flipH="1" flipV="1">
            <a:off x="2135745" y="3642222"/>
            <a:ext cx="3467953" cy="1763791"/>
          </a:xfrm>
          <a:prstGeom prst="bentConnector4">
            <a:avLst>
              <a:gd name="adj1" fmla="val 115"/>
              <a:gd name="adj2" fmla="val 112961"/>
            </a:avLst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>
            <a:off x="2296636" y="5718029"/>
            <a:ext cx="0" cy="283052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430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041" y="116633"/>
            <a:ext cx="3763407" cy="558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矩形 6"/>
          <p:cNvSpPr/>
          <p:nvPr/>
        </p:nvSpPr>
        <p:spPr>
          <a:xfrm>
            <a:off x="539552" y="227671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2.3_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參賽者個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按了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立即投稿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後）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572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041" y="116633"/>
            <a:ext cx="3763406" cy="558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文字方塊 6"/>
          <p:cNvSpPr txBox="1"/>
          <p:nvPr/>
        </p:nvSpPr>
        <p:spPr>
          <a:xfrm>
            <a:off x="1815925" y="911193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9552" y="227671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2.4_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投稿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成功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按了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確認送出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後）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433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041" y="116634"/>
            <a:ext cx="3763406" cy="558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矩形 6"/>
          <p:cNvSpPr/>
          <p:nvPr/>
        </p:nvSpPr>
        <p:spPr>
          <a:xfrm>
            <a:off x="539552" y="227671"/>
            <a:ext cx="1558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2.5_FB share</a:t>
            </a:r>
            <a:endParaRPr lang="zh-TW" altLang="en-US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15925" y="911193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7623" y="1556792"/>
            <a:ext cx="3095530" cy="2383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7"/>
          <p:cNvSpPr txBox="1"/>
          <p:nvPr/>
        </p:nvSpPr>
        <p:spPr>
          <a:xfrm>
            <a:off x="1461482" y="3604760"/>
            <a:ext cx="1310318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圖文分享固定</a:t>
            </a:r>
            <a:endParaRPr lang="zh-TW" altLang="en-US" sz="1400" dirty="0"/>
          </a:p>
        </p:txBody>
      </p:sp>
      <p:sp>
        <p:nvSpPr>
          <p:cNvPr id="14" name="橢圓 13"/>
          <p:cNvSpPr/>
          <p:nvPr/>
        </p:nvSpPr>
        <p:spPr>
          <a:xfrm>
            <a:off x="6156176" y="1700808"/>
            <a:ext cx="1080120" cy="6480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TBC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858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041" y="116634"/>
            <a:ext cx="3763405" cy="558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矩形 6"/>
          <p:cNvSpPr/>
          <p:nvPr/>
        </p:nvSpPr>
        <p:spPr>
          <a:xfrm>
            <a:off x="539552" y="227671"/>
            <a:ext cx="131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3.0_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審核中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15925" y="911193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48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041" y="116634"/>
            <a:ext cx="3763404" cy="558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矩形 6"/>
          <p:cNvSpPr/>
          <p:nvPr/>
        </p:nvSpPr>
        <p:spPr>
          <a:xfrm>
            <a:off x="539552" y="227671"/>
            <a:ext cx="1547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3.0_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審核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通過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作品上架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893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041" y="116634"/>
            <a:ext cx="3763405" cy="558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文字方塊 6"/>
          <p:cNvSpPr txBox="1"/>
          <p:nvPr/>
        </p:nvSpPr>
        <p:spPr>
          <a:xfrm>
            <a:off x="1815925" y="911193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227671"/>
            <a:ext cx="2470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3.0_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沒有通過審核標準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16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:\ZOO_Projects\2016\偉太廣告\UNI0002B0607統一輕鬆小品活動網站\creative\2_Visual\1_Present\0718\mobile\3.11_作品瀏覽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563" y="116635"/>
            <a:ext cx="3728661" cy="553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文字方塊 6"/>
          <p:cNvSpPr txBox="1"/>
          <p:nvPr/>
        </p:nvSpPr>
        <p:spPr>
          <a:xfrm>
            <a:off x="1815925" y="911193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9552" y="227671"/>
            <a:ext cx="2350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3.11_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瀏覽作品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投票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630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041" y="116635"/>
            <a:ext cx="3763403" cy="558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文字方塊 6"/>
          <p:cNvSpPr txBox="1"/>
          <p:nvPr/>
        </p:nvSpPr>
        <p:spPr>
          <a:xfrm>
            <a:off x="1815925" y="911193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9552" y="227671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3.12_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投票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成功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按了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爽投它一票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後）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418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5868" y="108181"/>
            <a:ext cx="3763403" cy="558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文字方塊 6"/>
          <p:cNvSpPr txBox="1"/>
          <p:nvPr/>
        </p:nvSpPr>
        <p:spPr>
          <a:xfrm>
            <a:off x="1815925" y="911193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9552" y="227671"/>
            <a:ext cx="1696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3.12_FB share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7623" y="1844825"/>
            <a:ext cx="3095530" cy="2160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7"/>
          <p:cNvSpPr txBox="1"/>
          <p:nvPr/>
        </p:nvSpPr>
        <p:spPr>
          <a:xfrm>
            <a:off x="1268524" y="3459515"/>
            <a:ext cx="1512168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圖會客製化</a:t>
            </a:r>
            <a:r>
              <a:rPr lang="en-US" altLang="zh-TW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文字合上去</a:t>
            </a:r>
            <a:endParaRPr lang="zh-TW" altLang="en-US" sz="1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6156176" y="1844824"/>
            <a:ext cx="1080120" cy="6480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TBC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286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041" y="116635"/>
            <a:ext cx="3763402" cy="558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矩形 6"/>
          <p:cNvSpPr/>
          <p:nvPr/>
        </p:nvSpPr>
        <p:spPr>
          <a:xfrm>
            <a:off x="539552" y="227671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3.14_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投票者姓名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365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675579" y="2574032"/>
            <a:ext cx="7779618" cy="1143000"/>
          </a:xfrm>
        </p:spPr>
        <p:txBody>
          <a:bodyPr>
            <a:normAutofit fontScale="90000"/>
          </a:bodyPr>
          <a:lstStyle/>
          <a:p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sz="3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  <a:endParaRPr lang="zh-TW" altLang="en-US" sz="31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7" name="Picture 10"/>
            <p:cNvPicPr>
              <a:picLocks noChangeAspect="1" noChangeArrowheads="1"/>
            </p:cNvPicPr>
            <p:nvPr/>
          </p:nvPicPr>
          <p:blipFill>
            <a:blip r:embed="rId2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1" descr="D:\Dropbox\ZOO_ED\LOGO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41918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041" y="116636"/>
            <a:ext cx="3763402" cy="558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矩形 6"/>
          <p:cNvSpPr/>
          <p:nvPr/>
        </p:nvSpPr>
        <p:spPr>
          <a:xfrm>
            <a:off x="539552" y="227671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4.0_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文案填空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338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041" y="116636"/>
            <a:ext cx="3763402" cy="558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矩形 6"/>
          <p:cNvSpPr/>
          <p:nvPr/>
        </p:nvSpPr>
        <p:spPr>
          <a:xfrm>
            <a:off x="539552" y="227671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4.11_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文案填空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338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041" y="116636"/>
            <a:ext cx="3763401" cy="558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矩形 6"/>
          <p:cNvSpPr/>
          <p:nvPr/>
        </p:nvSpPr>
        <p:spPr>
          <a:xfrm>
            <a:off x="539552" y="227671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4.12_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字填空成功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15925" y="911193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9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041" y="116636"/>
            <a:ext cx="3763401" cy="558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矩形 6"/>
          <p:cNvSpPr/>
          <p:nvPr/>
        </p:nvSpPr>
        <p:spPr>
          <a:xfrm>
            <a:off x="539552" y="227671"/>
            <a:ext cx="1696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4.13_FB share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15925" y="911193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文字方塊 7"/>
          <p:cNvSpPr txBox="1"/>
          <p:nvPr/>
        </p:nvSpPr>
        <p:spPr>
          <a:xfrm>
            <a:off x="1059841" y="3726359"/>
            <a:ext cx="1512168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圖會客製化</a:t>
            </a:r>
            <a:r>
              <a:rPr lang="en-US" altLang="zh-TW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文字合上去</a:t>
            </a:r>
            <a:endParaRPr lang="zh-TW" altLang="en-US" sz="1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93976" y="1866118"/>
            <a:ext cx="3095530" cy="2383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6156176" y="1844824"/>
            <a:ext cx="1080120" cy="6480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TBC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114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041" y="116636"/>
            <a:ext cx="3763400" cy="558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矩形 6"/>
          <p:cNvSpPr/>
          <p:nvPr/>
        </p:nvSpPr>
        <p:spPr>
          <a:xfrm>
            <a:off x="539552" y="227671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4.14_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投票者姓名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502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041" y="116637"/>
            <a:ext cx="3763400" cy="558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矩形 6"/>
          <p:cNvSpPr/>
          <p:nvPr/>
        </p:nvSpPr>
        <p:spPr>
          <a:xfrm>
            <a:off x="539552" y="227671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5.0-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活動辦法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898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041" y="116637"/>
            <a:ext cx="3763399" cy="558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矩形 6"/>
          <p:cNvSpPr/>
          <p:nvPr/>
        </p:nvSpPr>
        <p:spPr>
          <a:xfrm>
            <a:off x="539552" y="227671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6.0-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得獎名單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953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041" y="116637"/>
            <a:ext cx="3763399" cy="558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矩形 6"/>
          <p:cNvSpPr/>
          <p:nvPr/>
        </p:nvSpPr>
        <p:spPr>
          <a:xfrm>
            <a:off x="539552" y="227671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7.0-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得獎者作品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708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608806" y="2636912"/>
            <a:ext cx="7779618" cy="1143000"/>
          </a:xfrm>
        </p:spPr>
        <p:txBody>
          <a:bodyPr/>
          <a:lstStyle/>
          <a:p>
            <a:r>
              <a:rPr lang="zh-TW" altLang="en-US" sz="4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活動網站</a:t>
            </a:r>
            <a:r>
              <a:rPr lang="en-US" altLang="zh-TW" sz="4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IA (</a:t>
            </a:r>
            <a:r>
              <a:rPr lang="zh-TW" altLang="en-US" sz="4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</a:t>
            </a:r>
            <a:r>
              <a:rPr lang="en-US" altLang="zh-TW" sz="4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0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7" name="Picture 10"/>
            <p:cNvPicPr>
              <a:picLocks noChangeAspect="1" noChangeArrowheads="1"/>
            </p:cNvPicPr>
            <p:nvPr/>
          </p:nvPicPr>
          <p:blipFill>
            <a:blip r:embed="rId2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1" descr="D:\Dropbox\ZOO_ED\LOGO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383902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20" name="Picture 10"/>
            <p:cNvPicPr>
              <a:picLocks noChangeAspect="1" noChangeArrowheads="1"/>
            </p:cNvPicPr>
            <p:nvPr/>
          </p:nvPicPr>
          <p:blipFill>
            <a:blip r:embed="rId2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11" descr="D:\Dropbox\ZOO_ED\LOGO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6" name="標題 1"/>
          <p:cNvSpPr>
            <a:spLocks noGrp="1"/>
          </p:cNvSpPr>
          <p:nvPr>
            <p:ph type="title"/>
          </p:nvPr>
        </p:nvSpPr>
        <p:spPr>
          <a:xfrm>
            <a:off x="687271" y="-640"/>
            <a:ext cx="7779618" cy="652756"/>
          </a:xfrm>
        </p:spPr>
        <p:txBody>
          <a:bodyPr>
            <a:norm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活動網站</a:t>
            </a:r>
            <a:r>
              <a:rPr lang="en-US" altLang="zh-TW" sz="2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IA </a:t>
            </a:r>
            <a:r>
              <a:rPr lang="en-US" altLang="zh-TW" sz="20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</a:t>
            </a:r>
            <a:r>
              <a:rPr lang="en-US" altLang="zh-TW" sz="20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b="1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3796568" y="620315"/>
            <a:ext cx="1441450" cy="576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4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4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後台帳</a:t>
            </a:r>
            <a:r>
              <a:rPr kumimoji="0" lang="zh-TW" altLang="en-US" sz="1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密登入</a:t>
            </a:r>
            <a:endParaRPr kumimoji="0" lang="en-US" altLang="zh-TW" sz="1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1404840" y="1915715"/>
            <a:ext cx="2519088" cy="865188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4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1.0 </a:t>
            </a:r>
            <a:r>
              <a:rPr kumimoji="0" lang="zh-TW" altLang="en-US" sz="14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參賽</a:t>
            </a:r>
            <a:r>
              <a:rPr kumimoji="0" lang="zh-TW" altLang="en-US" sz="1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作品列表</a:t>
            </a:r>
            <a:r>
              <a:rPr kumimoji="0" lang="en-US" altLang="zh-TW" sz="1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kumimoji="0" lang="zh-TW" altLang="en-US" sz="1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作品審核</a:t>
            </a:r>
            <a:endParaRPr kumimoji="0" lang="en-US" altLang="zh-TW" sz="1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5652120" y="1915715"/>
            <a:ext cx="2952328" cy="865188"/>
          </a:xfrm>
          <a:prstGeom prst="roundRect">
            <a:avLst>
              <a:gd name="adj" fmla="val 10726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4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2.0 </a:t>
            </a:r>
            <a:r>
              <a:rPr kumimoji="0" lang="zh-TW" altLang="en-US" sz="14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</a:t>
            </a:r>
            <a:r>
              <a:rPr kumimoji="0" lang="zh-TW" altLang="en-US" sz="1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</a:t>
            </a:r>
            <a:endParaRPr kumimoji="0" lang="en-US" altLang="zh-TW" sz="1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作者：姓名</a:t>
            </a:r>
            <a:r>
              <a:rPr kumimoji="0" lang="en-US" altLang="zh-TW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kumimoji="0" lang="zh-TW" altLang="en-US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電話</a:t>
            </a:r>
            <a:r>
              <a:rPr kumimoji="0" lang="en-US" altLang="zh-TW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/EMAIL/</a:t>
            </a:r>
            <a:r>
              <a:rPr kumimoji="0" lang="zh-TW" altLang="en-US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編號</a:t>
            </a:r>
            <a:endParaRPr kumimoji="0" lang="en-US" altLang="zh-TW" sz="11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作品：作品名稱</a:t>
            </a:r>
            <a:r>
              <a:rPr kumimoji="0" lang="en-US" altLang="zh-TW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kumimoji="0" lang="zh-TW" altLang="en-US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編號</a:t>
            </a:r>
            <a:endParaRPr kumimoji="0" lang="en-US" altLang="zh-TW" sz="11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肘形接點 24"/>
          <p:cNvCxnSpPr>
            <a:stCxn id="21" idx="2"/>
            <a:endCxn id="24" idx="0"/>
          </p:cNvCxnSpPr>
          <p:nvPr/>
        </p:nvCxnSpPr>
        <p:spPr>
          <a:xfrm rot="16200000" flipH="1">
            <a:off x="5463220" y="250650"/>
            <a:ext cx="719137" cy="2610991"/>
          </a:xfrm>
          <a:prstGeom prst="bentConnector3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stCxn id="21" idx="2"/>
            <a:endCxn id="22" idx="0"/>
          </p:cNvCxnSpPr>
          <p:nvPr/>
        </p:nvCxnSpPr>
        <p:spPr>
          <a:xfrm rot="5400000">
            <a:off x="3231271" y="629692"/>
            <a:ext cx="719137" cy="1852909"/>
          </a:xfrm>
          <a:prstGeom prst="bentConnector3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形圖說文字 27"/>
          <p:cNvSpPr/>
          <p:nvPr/>
        </p:nvSpPr>
        <p:spPr>
          <a:xfrm>
            <a:off x="35148" y="404664"/>
            <a:ext cx="2160588" cy="1295400"/>
          </a:xfrm>
          <a:prstGeom prst="wedgeEllipseCallout">
            <a:avLst>
              <a:gd name="adj1" fmla="val 39821"/>
              <a:gd name="adj2" fmla="val 6397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未審核作品將顯示在最前方並特別標示</a:t>
            </a:r>
          </a:p>
        </p:txBody>
      </p:sp>
      <p:sp>
        <p:nvSpPr>
          <p:cNvPr id="32" name="圓角矩形 31"/>
          <p:cNvSpPr/>
          <p:nvPr/>
        </p:nvSpPr>
        <p:spPr>
          <a:xfrm>
            <a:off x="80398" y="3147260"/>
            <a:ext cx="4846971" cy="831193"/>
          </a:xfrm>
          <a:prstGeom prst="roundRect">
            <a:avLst/>
          </a:prstGeom>
          <a:solidFill>
            <a:schemeClr val="accent3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</a:t>
            </a:r>
            <a:r>
              <a:rPr kumimoji="0"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(3.0</a:t>
            </a:r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作品瀏覽</a:t>
            </a:r>
            <a:r>
              <a: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r>
              <a:rPr kumimoji="0"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</a:t>
            </a:r>
            <a:r>
              <a:rPr kumimoji="0"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播 </a:t>
            </a:r>
            <a:r>
              <a:rPr kumimoji="0"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(0.0</a:t>
            </a:r>
            <a:r>
              <a:rPr kumimoji="0"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r>
              <a:rPr kumimoji="0"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en-US" altLang="zh-TW" sz="1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5143394" y="3147260"/>
            <a:ext cx="1653268" cy="831194"/>
          </a:xfrm>
          <a:prstGeom prst="roundRect">
            <a:avLst/>
          </a:prstGeom>
          <a:solidFill>
            <a:srgbClr val="FF0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不顯示</a:t>
            </a:r>
            <a:endParaRPr kumimoji="0" lang="en-US" altLang="zh-TW" sz="12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4" name="直線單箭頭接點 33"/>
          <p:cNvCxnSpPr>
            <a:stCxn id="22" idx="2"/>
          </p:cNvCxnSpPr>
          <p:nvPr/>
        </p:nvCxnSpPr>
        <p:spPr>
          <a:xfrm>
            <a:off x="2664384" y="2780903"/>
            <a:ext cx="1" cy="366357"/>
          </a:xfrm>
          <a:prstGeom prst="straightConnector1">
            <a:avLst/>
          </a:prstGeom>
          <a:ln w="190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390865" y="3330382"/>
            <a:ext cx="271463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通過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5287409" y="3260115"/>
            <a:ext cx="24765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不通過</a:t>
            </a:r>
          </a:p>
        </p:txBody>
      </p:sp>
      <p:cxnSp>
        <p:nvCxnSpPr>
          <p:cNvPr id="38" name="肘形接點 37"/>
          <p:cNvCxnSpPr>
            <a:stCxn id="22" idx="2"/>
            <a:endCxn id="33" idx="0"/>
          </p:cNvCxnSpPr>
          <p:nvPr/>
        </p:nvCxnSpPr>
        <p:spPr>
          <a:xfrm rot="16200000" flipH="1">
            <a:off x="4134028" y="1311259"/>
            <a:ext cx="366357" cy="330564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/>
          <p:cNvGrpSpPr/>
          <p:nvPr/>
        </p:nvGrpSpPr>
        <p:grpSpPr>
          <a:xfrm>
            <a:off x="3543813" y="4149080"/>
            <a:ext cx="3527425" cy="1873250"/>
            <a:chOff x="75640" y="3809667"/>
            <a:chExt cx="3527425" cy="1873250"/>
          </a:xfrm>
        </p:grpSpPr>
        <p:sp>
          <p:nvSpPr>
            <p:cNvPr id="29" name="橢圓形圖說文字 28"/>
            <p:cNvSpPr/>
            <p:nvPr/>
          </p:nvSpPr>
          <p:spPr>
            <a:xfrm>
              <a:off x="75640" y="3809667"/>
              <a:ext cx="3527425" cy="1873250"/>
            </a:xfrm>
            <a:prstGeom prst="wedgeEllipseCallout">
              <a:avLst>
                <a:gd name="adj1" fmla="val -76421"/>
                <a:gd name="adj2" fmla="val -5878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1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34414" y="4238460"/>
              <a:ext cx="2881313" cy="1015663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TW" altLang="en-US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重要功能：</a:t>
              </a:r>
              <a:endParaRPr kumimoji="0" lang="en-US" altLang="zh-TW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kumimoji="0" lang="zh-TW" altLang="en-US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審核通過</a:t>
              </a:r>
              <a:r>
                <a:rPr kumimoji="0" lang="en-US" altLang="zh-TW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kumimoji="0" lang="zh-TW" altLang="en-US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立即顯示於前台，若未通過則不顯示。審核標準：色情、過度暴力、過度攻擊統一之相關內容</a:t>
              </a:r>
              <a:r>
                <a:rPr kumimoji="0" lang="en-US" altLang="zh-TW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kumimoji="0" lang="zh-TW" altLang="en-US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編輯精選</a:t>
              </a:r>
              <a:r>
                <a:rPr kumimoji="0" lang="en-US" altLang="zh-TW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kumimoji="0" lang="zh-TW" altLang="en-US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勾選後將於前台自動輪播</a:t>
              </a:r>
              <a:r>
                <a:rPr kumimoji="0" lang="en-US" altLang="zh-TW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kumimoji="0" lang="zh-TW" altLang="en-US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3132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683568" y="227671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2047625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685800" y="2133601"/>
            <a:ext cx="7772400" cy="1655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cs typeface="微軟正黑體" pitchFamily="34" charset="-120"/>
              </a:rPr>
              <a:t>THANK YOU</a:t>
            </a:r>
            <a:endParaRPr lang="zh-TW" altLang="en-US" sz="60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  <a:cs typeface="微軟正黑體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5" name="Picture 10"/>
            <p:cNvPicPr>
              <a:picLocks noChangeAspect="1" noChangeArrowheads="1"/>
            </p:cNvPicPr>
            <p:nvPr/>
          </p:nvPicPr>
          <p:blipFill>
            <a:blip r:embed="rId2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1" descr="D:\Dropbox\ZOO_ED\LOGO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84806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矩形 9"/>
          <p:cNvSpPr/>
          <p:nvPr/>
        </p:nvSpPr>
        <p:spPr>
          <a:xfrm>
            <a:off x="683568" y="227671"/>
            <a:ext cx="1819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MENU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7964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933" y="1205934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矩形 11"/>
          <p:cNvSpPr/>
          <p:nvPr/>
        </p:nvSpPr>
        <p:spPr>
          <a:xfrm>
            <a:off x="683568" y="227671"/>
            <a:ext cx="4600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0.2_FB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login&amp;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授權（按了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我要爽打工後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148064" y="227671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149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20650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-13224" y="5805491"/>
            <a:ext cx="9157224" cy="1055722"/>
            <a:chOff x="-13224" y="5805491"/>
            <a:chExt cx="9157224" cy="1055722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3"/>
            <a:srcRect b="93280"/>
            <a:stretch>
              <a:fillRect/>
            </a:stretch>
          </p:blipFill>
          <p:spPr bwMode="auto">
            <a:xfrm>
              <a:off x="-13224" y="5849451"/>
              <a:ext cx="9157224" cy="101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D:\Dropbox\ZOO_ED\LOGO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65429" y="5805491"/>
              <a:ext cx="1319629" cy="1055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矩形 5"/>
          <p:cNvSpPr/>
          <p:nvPr/>
        </p:nvSpPr>
        <p:spPr>
          <a:xfrm>
            <a:off x="683568" y="227671"/>
            <a:ext cx="46586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0.3_FB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login&amp;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（按了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我要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爽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投票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 </a:t>
            </a:r>
            <a:endParaRPr lang="zh-TW" altLang="en-US" b="1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148064" y="216342"/>
            <a:ext cx="10441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Pop Up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27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18441</TotalTime>
  <Words>721</Words>
  <Application>Microsoft Office PowerPoint</Application>
  <PresentationFormat>如螢幕大小 (4:3)</PresentationFormat>
  <Paragraphs>183</Paragraphs>
  <Slides>60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61" baseType="lpstr">
      <vt:lpstr>Office 佈景主題</vt:lpstr>
      <vt:lpstr>PowerPoint 簡報</vt:lpstr>
      <vt:lpstr>募集活動機制說明</vt:lpstr>
      <vt:lpstr>活動網站IA (前台)</vt:lpstr>
      <vt:lpstr>活動網站IA (前台)</vt:lpstr>
      <vt:lpstr>PC版 網站Layout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Mobile版 網站Layout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活動網站IA (後台)</vt:lpstr>
      <vt:lpstr>活動網站IA (後台)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Edmond</dc:creator>
  <cp:lastModifiedBy>edmond</cp:lastModifiedBy>
  <cp:revision>345</cp:revision>
  <cp:lastPrinted>2016-06-17T04:01:03Z</cp:lastPrinted>
  <dcterms:created xsi:type="dcterms:W3CDTF">2015-05-08T04:53:50Z</dcterms:created>
  <dcterms:modified xsi:type="dcterms:W3CDTF">2016-07-18T09:22:20Z</dcterms:modified>
</cp:coreProperties>
</file>